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19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14.xml" ContentType="application/vnd.openxmlformats-officedocument.presentationml.slide+xml"/>
  <Override PartName="/ppt/slides/slide18.xml" ContentType="application/vnd.openxmlformats-officedocument.presentationml.slide+xml"/>
  <Override PartName="/ppt/slides/slide12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366" r:id="rId3"/>
    <p:sldId id="386" r:id="rId4"/>
    <p:sldId id="384" r:id="rId5"/>
    <p:sldId id="389" r:id="rId6"/>
    <p:sldId id="387" r:id="rId7"/>
    <p:sldId id="390" r:id="rId8"/>
    <p:sldId id="383" r:id="rId9"/>
    <p:sldId id="382" r:id="rId10"/>
    <p:sldId id="367" r:id="rId11"/>
    <p:sldId id="368" r:id="rId12"/>
    <p:sldId id="393" r:id="rId13"/>
    <p:sldId id="394" r:id="rId14"/>
    <p:sldId id="374" r:id="rId15"/>
    <p:sldId id="391" r:id="rId16"/>
    <p:sldId id="375" r:id="rId17"/>
    <p:sldId id="376" r:id="rId18"/>
    <p:sldId id="392" r:id="rId19"/>
    <p:sldId id="377" r:id="rId20"/>
    <p:sldId id="378" r:id="rId21"/>
    <p:sldId id="379" r:id="rId22"/>
    <p:sldId id="395" r:id="rId23"/>
    <p:sldId id="381" r:id="rId24"/>
    <p:sldId id="380" r:id="rId25"/>
    <p:sldId id="388" r:id="rId26"/>
    <p:sldId id="365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78FC"/>
    <a:srgbClr val="99CCFF"/>
    <a:srgbClr val="00FFFF"/>
    <a:srgbClr val="C2F03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778" autoAdjust="0"/>
  </p:normalViewPr>
  <p:slideViewPr>
    <p:cSldViewPr snapToGrid="0">
      <p:cViewPr>
        <p:scale>
          <a:sx n="100" d="100"/>
          <a:sy n="100" d="100"/>
        </p:scale>
        <p:origin x="-1356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943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35" Type="http://schemas.openxmlformats.org/officeDocument/2006/relationships/customXml" Target="../customXml/item3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B9E31D-2355-42B1-9254-CBBCB50046EB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24B40-49BC-4725-986F-18792371F21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bg1"/>
                </a:solidFill>
                <a:latin typeface="Rockwell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i="1">
                <a:solidFill>
                  <a:schemeClr val="bg1"/>
                </a:solidFill>
                <a:latin typeface="Rockwell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A169D-DCAB-4C9C-AA77-B0115EB9F563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39EE-A5B6-43B5-9CC1-3A1A3E3E52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A169D-DCAB-4C9C-AA77-B0115EB9F563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39EE-A5B6-43B5-9CC1-3A1A3E3E52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516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A169D-DCAB-4C9C-AA77-B0115EB9F563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39EE-A5B6-43B5-9CC1-3A1A3E3E52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90600"/>
          </a:xfrm>
        </p:spPr>
        <p:txBody>
          <a:bodyPr tIns="0" bIns="0" anchor="t" anchorCtr="0">
            <a:noAutofit/>
          </a:bodyPr>
          <a:lstStyle>
            <a:lvl1pPr>
              <a:lnSpc>
                <a:spcPct val="80000"/>
              </a:lnSpc>
              <a:defRPr sz="3600" b="1">
                <a:solidFill>
                  <a:schemeClr val="bg1"/>
                </a:solidFill>
                <a:latin typeface="Rockwell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Rockwell" pitchFamily="18" charset="0"/>
              </a:defRPr>
            </a:lvl1pPr>
            <a:lvl2pPr>
              <a:defRPr>
                <a:solidFill>
                  <a:schemeClr val="bg1"/>
                </a:solidFill>
                <a:latin typeface="Rockwell" pitchFamily="18" charset="0"/>
              </a:defRPr>
            </a:lvl2pPr>
            <a:lvl3pPr>
              <a:defRPr>
                <a:solidFill>
                  <a:schemeClr val="bg1"/>
                </a:solidFill>
                <a:latin typeface="Rockwell" pitchFamily="18" charset="0"/>
              </a:defRPr>
            </a:lvl3pPr>
            <a:lvl4pPr>
              <a:defRPr>
                <a:solidFill>
                  <a:schemeClr val="bg1"/>
                </a:solidFill>
                <a:latin typeface="Rockwell" pitchFamily="18" charset="0"/>
              </a:defRPr>
            </a:lvl4pPr>
            <a:lvl5pPr>
              <a:defRPr>
                <a:solidFill>
                  <a:schemeClr val="bg1"/>
                </a:solidFill>
                <a:latin typeface="Rockwell" pitchFamily="18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A169D-DCAB-4C9C-AA77-B0115EB9F563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39EE-A5B6-43B5-9CC1-3A1A3E3E52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0CA169D-DCAB-4C9C-AA77-B0115EB9F563}" type="datetimeFigureOut">
              <a:rPr lang="en-US" smtClean="0"/>
              <a:pPr/>
              <a:t>6/9/2014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4239EE-A5B6-43B5-9CC1-3A1A3E3E52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tabLst/>
              <a:defRPr sz="2800"/>
            </a:lvl1pPr>
            <a:lvl2pPr>
              <a:tabLst/>
              <a:defRPr sz="2400"/>
            </a:lvl2pPr>
            <a:lvl3pPr>
              <a:tabLst/>
              <a:defRPr sz="2000"/>
            </a:lvl3pPr>
            <a:lvl4pPr>
              <a:tabLst/>
              <a:defRPr sz="1800"/>
            </a:lvl4pPr>
            <a:lvl5pPr>
              <a:tabLst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A169D-DCAB-4C9C-AA77-B0115EB9F563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39EE-A5B6-43B5-9CC1-3A1A3E3E52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A169D-DCAB-4C9C-AA77-B0115EB9F563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39EE-A5B6-43B5-9CC1-3A1A3E3E52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A169D-DCAB-4C9C-AA77-B0115EB9F563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39EE-A5B6-43B5-9CC1-3A1A3E3E52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A169D-DCAB-4C9C-AA77-B0115EB9F563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39EE-A5B6-43B5-9CC1-3A1A3E3E52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685800"/>
            <a:ext cx="5111750" cy="54403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A169D-DCAB-4C9C-AA77-B0115EB9F563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39EE-A5B6-43B5-9CC1-3A1A3E3E52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A169D-DCAB-4C9C-AA77-B0115EB9F563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239EE-A5B6-43B5-9CC1-3A1A3E3E52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0" rIns="91440" bIns="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50CA169D-DCAB-4C9C-AA77-B0115EB9F563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64166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54239EE-A5B6-43B5-9CC1-3A1A3E3E527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Rockwell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latin typeface="Rockwell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latin typeface="Rockwell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Rockwell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latin typeface="Rockwell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Rockwell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8936" y="1126211"/>
            <a:ext cx="7946756" cy="2282756"/>
          </a:xfrm>
        </p:spPr>
        <p:txBody>
          <a:bodyPr/>
          <a:lstStyle/>
          <a:p>
            <a:r>
              <a:rPr lang="en-US" sz="4000" b="1" dirty="0" smtClean="0">
                <a:solidFill>
                  <a:schemeClr val="accent3"/>
                </a:solidFill>
              </a:rPr>
              <a:t>New Concepts in Conceptual Permitting</a:t>
            </a:r>
            <a:r>
              <a:rPr lang="en-US" b="1" dirty="0" smtClean="0">
                <a:solidFill>
                  <a:schemeClr val="accent3"/>
                </a:solidFill>
              </a:rPr>
              <a:t/>
            </a:r>
            <a:br>
              <a:rPr lang="en-US" b="1" dirty="0" smtClean="0">
                <a:solidFill>
                  <a:schemeClr val="accent3"/>
                </a:solidFill>
              </a:rPr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800" b="1" dirty="0" smtClean="0"/>
              <a:t>Sovereign Lands and </a:t>
            </a:r>
            <a:br>
              <a:rPr lang="en-US" sz="2800" b="1" dirty="0" smtClean="0"/>
            </a:br>
            <a:r>
              <a:rPr lang="en-US" sz="2800" b="1" dirty="0" smtClean="0"/>
              <a:t>Environmental Resources </a:t>
            </a:r>
            <a:br>
              <a:rPr lang="en-US" sz="2800" b="1" dirty="0" smtClean="0"/>
            </a:br>
            <a:r>
              <a:rPr lang="en-US" sz="2800" b="1" dirty="0" smtClean="0"/>
              <a:t>Conference (</a:t>
            </a:r>
            <a:r>
              <a:rPr lang="en-US" sz="2800" b="1" dirty="0" err="1" smtClean="0"/>
              <a:t>SLERCon</a:t>
            </a:r>
            <a:r>
              <a:rPr lang="en-US" sz="2800" b="1" dirty="0" smtClean="0"/>
              <a:t>) </a:t>
            </a:r>
            <a:r>
              <a:rPr lang="en-US" dirty="0" smtClean="0">
                <a:solidFill>
                  <a:srgbClr val="00B050"/>
                </a:solidFill>
              </a:rPr>
              <a:t/>
            </a:r>
            <a:br>
              <a:rPr lang="en-US" dirty="0" smtClean="0">
                <a:solidFill>
                  <a:srgbClr val="00B050"/>
                </a:solidFill>
              </a:rPr>
            </a:br>
            <a:r>
              <a:rPr lang="en-US" b="1" dirty="0" smtClean="0">
                <a:solidFill>
                  <a:srgbClr val="00B050"/>
                </a:solidFill>
              </a:rPr>
              <a:t/>
            </a:r>
            <a:br>
              <a:rPr lang="en-US" b="1" dirty="0" smtClean="0">
                <a:solidFill>
                  <a:srgbClr val="00B050"/>
                </a:solidFill>
              </a:rPr>
            </a:br>
            <a:r>
              <a:rPr lang="en-US" dirty="0" smtClean="0"/>
              <a:t> </a:t>
            </a:r>
            <a:br>
              <a:rPr lang="en-US" dirty="0" smtClean="0"/>
            </a:b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4366" y="4018185"/>
            <a:ext cx="6760724" cy="1467226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Michelle K. Hopkins, P.E.</a:t>
            </a:r>
          </a:p>
          <a:p>
            <a:r>
              <a:rPr lang="en-US" sz="2400" dirty="0" err="1" smtClean="0"/>
              <a:t>ERP</a:t>
            </a:r>
            <a:r>
              <a:rPr lang="en-US" sz="2400" dirty="0" smtClean="0"/>
              <a:t> Bureau Chief – Regulation Division</a:t>
            </a:r>
          </a:p>
          <a:p>
            <a:endParaRPr lang="en-US" sz="1600" dirty="0" smtClean="0"/>
          </a:p>
          <a:p>
            <a:r>
              <a:rPr lang="en-US" sz="2000" dirty="0" smtClean="0"/>
              <a:t>June 10, 2014</a:t>
            </a:r>
            <a:endParaRPr lang="en-US" sz="2000" dirty="0"/>
          </a:p>
        </p:txBody>
      </p:sp>
      <p:pic>
        <p:nvPicPr>
          <p:cNvPr id="4" name="Picture 3" descr="swf logotype-shadow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78805" y="5559233"/>
            <a:ext cx="3175685" cy="10972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09648"/>
            <a:ext cx="9144000" cy="7357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2966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47972"/>
            <a:ext cx="9144000" cy="7703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8221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3"/>
                </a:solidFill>
              </a:rPr>
              <a:t>City of Plant City – </a:t>
            </a:r>
            <a:r>
              <a:rPr lang="en-US" dirty="0" err="1" smtClean="0">
                <a:solidFill>
                  <a:schemeClr val="accent3"/>
                </a:solidFill>
              </a:rPr>
              <a:t>ERP</a:t>
            </a:r>
            <a:r>
              <a:rPr lang="en-US" dirty="0" smtClean="0">
                <a:solidFill>
                  <a:schemeClr val="accent3"/>
                </a:solidFill>
              </a:rPr>
              <a:t> Conceptual Permit Key Components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40D-4 Conceptual Permit issued July 2011</a:t>
            </a:r>
          </a:p>
          <a:p>
            <a:r>
              <a:rPr lang="en-US" dirty="0" smtClean="0"/>
              <a:t>Redevelopment Area – 94 acres</a:t>
            </a:r>
          </a:p>
          <a:p>
            <a:r>
              <a:rPr lang="en-US" dirty="0" smtClean="0"/>
              <a:t>Receiving Waters – impaired for Total Phosphorus</a:t>
            </a:r>
          </a:p>
          <a:p>
            <a:r>
              <a:rPr lang="en-US" dirty="0" smtClean="0"/>
              <a:t>East and West Drainage Divides</a:t>
            </a:r>
          </a:p>
          <a:p>
            <a:r>
              <a:rPr lang="en-US" dirty="0" smtClean="0"/>
              <a:t>West  - </a:t>
            </a:r>
            <a:r>
              <a:rPr lang="en-US" dirty="0" err="1" smtClean="0"/>
              <a:t>BMP’s</a:t>
            </a:r>
            <a:r>
              <a:rPr lang="en-US" dirty="0" smtClean="0"/>
              <a:t> -Ponds A, B, and Hunter/Grant Street Pond</a:t>
            </a:r>
          </a:p>
          <a:p>
            <a:r>
              <a:rPr lang="en-US" dirty="0" smtClean="0"/>
              <a:t>Total Contributing Basin Area – 240 acres</a:t>
            </a:r>
          </a:p>
          <a:p>
            <a:r>
              <a:rPr lang="en-US" dirty="0" smtClean="0"/>
              <a:t>East – No </a:t>
            </a:r>
            <a:r>
              <a:rPr lang="en-US" dirty="0" err="1" smtClean="0"/>
              <a:t>BMP’s</a:t>
            </a:r>
            <a:r>
              <a:rPr lang="en-US" dirty="0" smtClean="0"/>
              <a:t> or attenuation</a:t>
            </a:r>
          </a:p>
          <a:p>
            <a:r>
              <a:rPr lang="en-US" dirty="0" smtClean="0"/>
              <a:t>No wetlands or </a:t>
            </a:r>
            <a:r>
              <a:rPr lang="en-US" dirty="0" err="1" smtClean="0"/>
              <a:t>OSW’s</a:t>
            </a:r>
            <a:r>
              <a:rPr lang="en-US" dirty="0" smtClean="0"/>
              <a:t> identified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1078"/>
            <a:ext cx="8229600" cy="990600"/>
          </a:xfrm>
        </p:spPr>
        <p:txBody>
          <a:bodyPr/>
          <a:lstStyle/>
          <a:p>
            <a:r>
              <a:rPr lang="en-US" dirty="0" smtClean="0">
                <a:solidFill>
                  <a:schemeClr val="accent3"/>
                </a:solidFill>
              </a:rPr>
              <a:t>City of Plant City – </a:t>
            </a:r>
            <a:r>
              <a:rPr lang="en-US" dirty="0" err="1" smtClean="0">
                <a:solidFill>
                  <a:schemeClr val="accent3"/>
                </a:solidFill>
              </a:rPr>
              <a:t>ERP</a:t>
            </a:r>
            <a:r>
              <a:rPr lang="en-US" dirty="0" smtClean="0">
                <a:solidFill>
                  <a:schemeClr val="accent3"/>
                </a:solidFill>
              </a:rPr>
              <a:t> Conceptual Permit Key Components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699" y="2146515"/>
            <a:ext cx="8229600" cy="471148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Future Construction Permits: </a:t>
            </a:r>
          </a:p>
          <a:p>
            <a:r>
              <a:rPr lang="en-US" dirty="0" smtClean="0"/>
              <a:t>Consistent with Conceptual </a:t>
            </a:r>
          </a:p>
          <a:p>
            <a:r>
              <a:rPr lang="en-US" dirty="0" smtClean="0"/>
              <a:t>May provide additional </a:t>
            </a:r>
            <a:r>
              <a:rPr lang="en-US" dirty="0" err="1" smtClean="0"/>
              <a:t>BMP’s</a:t>
            </a:r>
            <a:r>
              <a:rPr lang="en-US" dirty="0" smtClean="0"/>
              <a:t> for East drainage</a:t>
            </a:r>
          </a:p>
          <a:p>
            <a:r>
              <a:rPr lang="en-US" dirty="0" smtClean="0"/>
              <a:t>Identify extent of wetland/</a:t>
            </a:r>
            <a:r>
              <a:rPr lang="en-US" dirty="0" err="1" smtClean="0"/>
              <a:t>OFW</a:t>
            </a:r>
            <a:r>
              <a:rPr lang="en-US" dirty="0" smtClean="0"/>
              <a:t>,  impacts and mitigation</a:t>
            </a:r>
          </a:p>
          <a:p>
            <a:r>
              <a:rPr lang="en-US" dirty="0" smtClean="0"/>
              <a:t>Maintain ledger of debits/credits on a parcel by parcel basis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33400"/>
            <a:ext cx="9144000" cy="1143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Pre application Meeting – May 2014</a:t>
            </a:r>
            <a:endParaRPr lang="en-US" sz="4000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91987" y="1162373"/>
            <a:ext cx="4452013" cy="5509647"/>
          </a:xfrm>
          <a:prstGeom prst="rect">
            <a:avLst/>
          </a:prstGeom>
        </p:spPr>
      </p:pic>
      <p:pic>
        <p:nvPicPr>
          <p:cNvPr id="15" name="Content Placeholder 14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193369"/>
            <a:ext cx="4355123" cy="5478651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876300" y="2266950"/>
            <a:ext cx="895350" cy="4953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381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3"/>
                </a:solidFill>
              </a:rPr>
              <a:t>City of Plant City – Proposed Conceptual Changes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9170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Convert to Urban Infill and Redevelopment Conceptual</a:t>
            </a:r>
          </a:p>
          <a:p>
            <a:r>
              <a:rPr lang="en-US" dirty="0" smtClean="0"/>
              <a:t>Provides a 20 Year Duration, 10 Year Extension</a:t>
            </a:r>
          </a:p>
          <a:p>
            <a:r>
              <a:rPr lang="en-US" dirty="0" smtClean="0"/>
              <a:t>Assurance of Max Discharge Rates/Volume at time of permitting</a:t>
            </a:r>
          </a:p>
          <a:p>
            <a:r>
              <a:rPr lang="en-US" dirty="0" smtClean="0"/>
              <a:t>Modified Pollutant Load – by Basin not by Parcel More flexibility for City</a:t>
            </a:r>
          </a:p>
          <a:p>
            <a:r>
              <a:rPr lang="en-US" dirty="0" smtClean="0"/>
              <a:t>Updated ledger to reflect allowable basin pollutant load</a:t>
            </a:r>
          </a:p>
          <a:p>
            <a:r>
              <a:rPr lang="en-US" dirty="0" smtClean="0"/>
              <a:t>Future redevelopment – Permit through GP’s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8597" y="1725733"/>
            <a:ext cx="8768105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 smtClean="0"/>
              <a:t>Murdock Village – </a:t>
            </a:r>
            <a:r>
              <a:rPr lang="en-US" sz="3200" dirty="0" err="1" smtClean="0"/>
              <a:t>ERP</a:t>
            </a:r>
            <a:r>
              <a:rPr lang="en-US" sz="3200" dirty="0" smtClean="0"/>
              <a:t> 49041576.000</a:t>
            </a:r>
          </a:p>
          <a:p>
            <a:pPr algn="ctr"/>
            <a:r>
              <a:rPr lang="en-US" sz="3200" dirty="0" smtClean="0"/>
              <a:t>Urban Infill and Redevelopment Conceptual </a:t>
            </a:r>
            <a:r>
              <a:rPr lang="en-US" sz="3200" dirty="0"/>
              <a:t>Permit </a:t>
            </a:r>
            <a:endParaRPr lang="en-US" sz="3200" dirty="0" smtClean="0"/>
          </a:p>
          <a:p>
            <a:pPr algn="ctr"/>
            <a:endParaRPr lang="en-US" sz="3200" dirty="0" smtClean="0"/>
          </a:p>
          <a:p>
            <a:pPr algn="ctr"/>
            <a:r>
              <a:rPr lang="en-US" sz="3200" dirty="0" smtClean="0"/>
              <a:t>Charlotte County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215301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32096"/>
            <a:ext cx="9144000" cy="736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7937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3"/>
                </a:solidFill>
              </a:rPr>
              <a:t>Murdock Village Permit Highlights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0862"/>
            <a:ext cx="8229600" cy="4855302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Issued April 2014</a:t>
            </a:r>
          </a:p>
          <a:p>
            <a:r>
              <a:rPr lang="en-US" dirty="0" smtClean="0"/>
              <a:t>Project Area – 879 acres</a:t>
            </a:r>
          </a:p>
          <a:p>
            <a:r>
              <a:rPr lang="en-US" dirty="0" smtClean="0"/>
              <a:t>Mixed Use Community</a:t>
            </a:r>
          </a:p>
          <a:p>
            <a:r>
              <a:rPr lang="en-US" dirty="0" smtClean="0"/>
              <a:t>85% Max Impervious Cover per sub-basin</a:t>
            </a:r>
          </a:p>
          <a:p>
            <a:r>
              <a:rPr lang="en-US" dirty="0" smtClean="0"/>
              <a:t>Five Receiving Systems – all with impairments – </a:t>
            </a:r>
            <a:r>
              <a:rPr lang="en-US" dirty="0" err="1" smtClean="0"/>
              <a:t>D.O.</a:t>
            </a:r>
            <a:r>
              <a:rPr lang="en-US" dirty="0" smtClean="0"/>
              <a:t>, nutrients, mercury</a:t>
            </a:r>
          </a:p>
          <a:p>
            <a:r>
              <a:rPr lang="en-US" dirty="0" smtClean="0"/>
              <a:t>Design – based on removal of nutrient and TN</a:t>
            </a:r>
          </a:p>
          <a:p>
            <a:r>
              <a:rPr lang="en-US" dirty="0" smtClean="0"/>
              <a:t>8 Sub-basins and 16 Proposed </a:t>
            </a:r>
            <a:r>
              <a:rPr lang="en-US" dirty="0" err="1" smtClean="0"/>
              <a:t>BMP’s</a:t>
            </a:r>
            <a:r>
              <a:rPr lang="en-US" dirty="0" smtClean="0"/>
              <a:t>  Retention and Wet Detention </a:t>
            </a:r>
          </a:p>
          <a:p>
            <a:r>
              <a:rPr lang="en-US" dirty="0" smtClean="0"/>
              <a:t>Treatment Train </a:t>
            </a:r>
          </a:p>
          <a:p>
            <a:r>
              <a:rPr lang="en-US" dirty="0" smtClean="0"/>
              <a:t>Master ledger for tracking of debits and credits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66130" y="1"/>
            <a:ext cx="94874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3739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8868" y="873071"/>
            <a:ext cx="6602278" cy="785247"/>
          </a:xfrm>
        </p:spPr>
        <p:txBody>
          <a:bodyPr/>
          <a:lstStyle/>
          <a:p>
            <a:r>
              <a:rPr lang="en-US" dirty="0" err="1" smtClean="0">
                <a:solidFill>
                  <a:schemeClr val="accent3"/>
                </a:solidFill>
              </a:rPr>
              <a:t>SWERP</a:t>
            </a:r>
            <a:r>
              <a:rPr lang="en-US" dirty="0" smtClean="0">
                <a:solidFill>
                  <a:schemeClr val="accent3"/>
                </a:solidFill>
              </a:rPr>
              <a:t> </a:t>
            </a:r>
            <a:r>
              <a:rPr lang="en-US" dirty="0" err="1" smtClean="0">
                <a:solidFill>
                  <a:schemeClr val="accent3"/>
                </a:solidFill>
              </a:rPr>
              <a:t>Conceptuals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197" y="2049651"/>
            <a:ext cx="8229600" cy="3638227"/>
          </a:xfrm>
        </p:spPr>
        <p:txBody>
          <a:bodyPr/>
          <a:lstStyle/>
          <a:p>
            <a:r>
              <a:rPr lang="en-US" dirty="0" smtClean="0"/>
              <a:t>62-330.055:	Conceptual Approval 				Permits for Urban Infill or 			Redevelopment</a:t>
            </a:r>
          </a:p>
          <a:p>
            <a:endParaRPr lang="en-US" dirty="0" smtClean="0"/>
          </a:p>
          <a:p>
            <a:r>
              <a:rPr lang="en-US" dirty="0" smtClean="0"/>
              <a:t>62-330.056:	Other Conceptual Approval 			Permits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-196026"/>
            <a:ext cx="9144000" cy="771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2713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57148"/>
            <a:ext cx="9144000" cy="772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074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3"/>
                </a:solidFill>
              </a:rPr>
              <a:t>Murdock Village Permit Highlights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0862"/>
            <a:ext cx="8229600" cy="485530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7 acres of wetlands and 24 acres of </a:t>
            </a:r>
            <a:r>
              <a:rPr lang="en-US" dirty="0" err="1" smtClean="0"/>
              <a:t>OSW’s</a:t>
            </a:r>
            <a:r>
              <a:rPr lang="en-US" dirty="0" smtClean="0"/>
              <a:t> – No impacts proposed</a:t>
            </a:r>
          </a:p>
          <a:p>
            <a:r>
              <a:rPr lang="en-US" dirty="0" smtClean="0"/>
              <a:t>Permit Conditioned – Future proposed impacts will require Individual Permit to construct and provide mitigation</a:t>
            </a:r>
          </a:p>
          <a:p>
            <a:r>
              <a:rPr lang="en-US" dirty="0" err="1" smtClean="0"/>
              <a:t>UMAM</a:t>
            </a:r>
            <a:r>
              <a:rPr lang="en-US" dirty="0" smtClean="0"/>
              <a:t> values established for existing </a:t>
            </a:r>
            <a:r>
              <a:rPr lang="en-US" dirty="0" smtClean="0"/>
              <a:t>conditions</a:t>
            </a:r>
          </a:p>
          <a:p>
            <a:r>
              <a:rPr lang="en-US" dirty="0" smtClean="0"/>
              <a:t>Floodplain limits established – No impacts proposed</a:t>
            </a:r>
            <a:endParaRPr lang="en-US" dirty="0" smtClean="0"/>
          </a:p>
          <a:p>
            <a:r>
              <a:rPr lang="en-US" dirty="0" smtClean="0"/>
              <a:t>Construction of </a:t>
            </a:r>
            <a:r>
              <a:rPr lang="en-US" dirty="0" err="1" smtClean="0"/>
              <a:t>stormwater</a:t>
            </a:r>
            <a:r>
              <a:rPr lang="en-US" dirty="0" smtClean="0"/>
              <a:t> </a:t>
            </a:r>
            <a:r>
              <a:rPr lang="en-US" dirty="0" err="1" smtClean="0"/>
              <a:t>BMP’s</a:t>
            </a:r>
            <a:r>
              <a:rPr lang="en-US" dirty="0" smtClean="0"/>
              <a:t> may require Individual Permit, otherwise GP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34598" cy="6972301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>
            <a:off x="2079288" y="4851670"/>
            <a:ext cx="515566" cy="282305"/>
          </a:xfrm>
          <a:prstGeom prst="rightArrow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5892530" y="2365037"/>
            <a:ext cx="651753" cy="330741"/>
          </a:xfrm>
          <a:prstGeom prst="rightArrow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7222787" y="3014359"/>
            <a:ext cx="252919" cy="389106"/>
          </a:xfrm>
          <a:prstGeom prst="downArrow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7836643" y="1762125"/>
            <a:ext cx="259607" cy="540290"/>
          </a:xfrm>
          <a:prstGeom prst="downArrow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3733191" y="5055952"/>
            <a:ext cx="457200" cy="223736"/>
          </a:xfrm>
          <a:prstGeom prst="rightArrow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1693018" y="3724883"/>
            <a:ext cx="437745" cy="214008"/>
          </a:xfrm>
          <a:prstGeom prst="rightArrow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4305300" y="2794000"/>
            <a:ext cx="466725" cy="234950"/>
          </a:xfrm>
          <a:prstGeom prst="rightArrow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533400" y="4095750"/>
            <a:ext cx="381000" cy="200025"/>
          </a:xfrm>
          <a:prstGeom prst="rightArrow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>
            <a:off x="1819275" y="5372100"/>
            <a:ext cx="390525" cy="228600"/>
          </a:xfrm>
          <a:prstGeom prst="rightArrow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074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1890" y="630526"/>
            <a:ext cx="7297277" cy="603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1311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39330"/>
            <a:ext cx="9144000" cy="6096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accent3"/>
                </a:solidFill>
              </a:rPr>
              <a:t>Conceptual Approval Permits for </a:t>
            </a:r>
            <a:br>
              <a:rPr lang="en-US" b="1" dirty="0" smtClean="0">
                <a:solidFill>
                  <a:schemeClr val="accent3"/>
                </a:solidFill>
              </a:rPr>
            </a:br>
            <a:r>
              <a:rPr lang="en-US" b="1" dirty="0" smtClean="0">
                <a:solidFill>
                  <a:schemeClr val="accent3"/>
                </a:solidFill>
              </a:rPr>
              <a:t>Urban Infill or Redevelopment</a:t>
            </a:r>
            <a:endParaRPr lang="en-US" b="1" dirty="0">
              <a:solidFill>
                <a:schemeClr val="accent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4468" y="1752600"/>
            <a:ext cx="8555064" cy="5105400"/>
          </a:xfrm>
        </p:spPr>
        <p:txBody>
          <a:bodyPr>
            <a:normAutofit/>
          </a:bodyPr>
          <a:lstStyle/>
          <a:p>
            <a:endParaRPr lang="en-US" sz="2400" dirty="0" smtClean="0"/>
          </a:p>
          <a:p>
            <a:pPr>
              <a:buNone/>
            </a:pPr>
            <a:r>
              <a:rPr lang="en-US" sz="2400" b="1" dirty="0" smtClean="0"/>
              <a:t>Pending </a:t>
            </a:r>
            <a:r>
              <a:rPr lang="en-US" sz="2400" b="1" dirty="0" err="1" smtClean="0"/>
              <a:t>SWERP</a:t>
            </a:r>
            <a:r>
              <a:rPr lang="en-US" sz="2400" b="1" dirty="0" smtClean="0"/>
              <a:t> II Changes </a:t>
            </a:r>
            <a:endParaRPr lang="en-US" sz="2400" b="1" dirty="0" smtClean="0"/>
          </a:p>
          <a:p>
            <a:pPr>
              <a:buNone/>
            </a:pPr>
            <a:endParaRPr lang="en-US" sz="2400" dirty="0" smtClean="0"/>
          </a:p>
          <a:p>
            <a:pPr lvl="1">
              <a:buFont typeface="Wingdings" pitchFamily="2" charset="2"/>
              <a:buChar char="Ø"/>
            </a:pPr>
            <a:r>
              <a:rPr lang="en-US" sz="2000" dirty="0" smtClean="0"/>
              <a:t>Impacts to wetlands/</a:t>
            </a:r>
            <a:r>
              <a:rPr lang="en-US" sz="2000" dirty="0" err="1" smtClean="0"/>
              <a:t>OSW’s</a:t>
            </a:r>
            <a:r>
              <a:rPr lang="en-US" sz="2000" dirty="0" smtClean="0"/>
              <a:t>  and </a:t>
            </a:r>
            <a:r>
              <a:rPr lang="en-US" sz="2000" dirty="0" smtClean="0"/>
              <a:t>related mitigation </a:t>
            </a:r>
            <a:r>
              <a:rPr lang="en-US" sz="2000" dirty="0" smtClean="0"/>
              <a:t>must be permitted in a separate Individual Permit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/>
              <a:t>Mitigation for impacts must be initiated prior to approval of a GP relying on the impact/mitigation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/>
              <a:t>Revised verbiage on permit duration – will be issued for 20 years, unless a shorter duration is requested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/>
              <a:t>Permit renewals will be for 20 years, unless a shorter duration is requested</a:t>
            </a: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 marL="274320" lvl="1">
              <a:spcBef>
                <a:spcPts val="0"/>
              </a:spcBef>
            </a:pPr>
            <a:endParaRPr lang="en-US" dirty="0" smtClean="0"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4667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89498" y="2743200"/>
            <a:ext cx="64202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Questions/Comments? 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3291"/>
            <a:ext cx="9144000" cy="6096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accent3"/>
                </a:solidFill>
              </a:rPr>
              <a:t>Other Conceptual Approval Permits</a:t>
            </a:r>
            <a:endParaRPr lang="en-US" b="1" dirty="0">
              <a:solidFill>
                <a:schemeClr val="accent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477" y="1518833"/>
            <a:ext cx="8725546" cy="4967207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Approval of Design Concepts for Master Plan </a:t>
            </a:r>
          </a:p>
          <a:p>
            <a:endParaRPr lang="en-US" sz="2400" dirty="0" smtClean="0"/>
          </a:p>
          <a:p>
            <a:r>
              <a:rPr lang="en-US" sz="2400" dirty="0" smtClean="0"/>
              <a:t>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Phase of Construction Can Be </a:t>
            </a:r>
            <a:r>
              <a:rPr lang="en-US" sz="2400" dirty="0" smtClean="0"/>
              <a:t>Included with one application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Issued to Level of Detail Provided</a:t>
            </a:r>
          </a:p>
          <a:p>
            <a:pPr>
              <a:buNone/>
            </a:pPr>
            <a:endParaRPr lang="en-US" sz="2400" dirty="0" smtClean="0"/>
          </a:p>
          <a:p>
            <a:r>
              <a:rPr lang="en-US" sz="2400" dirty="0" smtClean="0"/>
              <a:t>20 Year Duration (if 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phase of construction starts within 5 yrs)</a:t>
            </a:r>
          </a:p>
          <a:p>
            <a:endParaRPr lang="en-US" sz="2400" dirty="0" smtClean="0"/>
          </a:p>
          <a:p>
            <a:r>
              <a:rPr lang="en-US" sz="2400" dirty="0" smtClean="0">
                <a:effectLst/>
              </a:rPr>
              <a:t>Future applications to construct must be consistent with the Conceptual Approval Permit, and there must have been:</a:t>
            </a:r>
          </a:p>
          <a:p>
            <a:pPr lvl="2">
              <a:spcBef>
                <a:spcPts val="0"/>
              </a:spcBef>
              <a:buNone/>
            </a:pPr>
            <a:endParaRPr lang="en-US" sz="2400" dirty="0" smtClean="0">
              <a:effectLst/>
            </a:endParaRPr>
          </a:p>
          <a:p>
            <a:pPr lvl="2">
              <a:spcBef>
                <a:spcPts val="0"/>
              </a:spcBef>
              <a:buNone/>
            </a:pPr>
            <a:r>
              <a:rPr lang="en-US" sz="2400" dirty="0" smtClean="0">
                <a:effectLst/>
              </a:rPr>
              <a:t>No changes to state water quality standards</a:t>
            </a:r>
          </a:p>
          <a:p>
            <a:pPr lvl="2">
              <a:spcBef>
                <a:spcPts val="0"/>
              </a:spcBef>
              <a:buNone/>
            </a:pPr>
            <a:r>
              <a:rPr lang="en-US" sz="2400" dirty="0" smtClean="0"/>
              <a:t>No changes </a:t>
            </a:r>
            <a:r>
              <a:rPr lang="en-US" sz="2400" dirty="0" smtClean="0">
                <a:effectLst/>
              </a:rPr>
              <a:t>to special basin criteria</a:t>
            </a:r>
          </a:p>
          <a:p>
            <a:pPr lvl="2">
              <a:spcBef>
                <a:spcPts val="0"/>
              </a:spcBef>
              <a:buNone/>
            </a:pPr>
            <a:r>
              <a:rPr lang="en-US" sz="2400" dirty="0" smtClean="0"/>
              <a:t>No substantive </a:t>
            </a:r>
            <a:r>
              <a:rPr lang="en-US" sz="2400" dirty="0" smtClean="0">
                <a:effectLst/>
              </a:rPr>
              <a:t>changes to site characteristics</a:t>
            </a:r>
            <a:endParaRPr lang="en-US" sz="2400" dirty="0" smtClean="0"/>
          </a:p>
          <a:p>
            <a:pPr marL="274320" lvl="1">
              <a:spcBef>
                <a:spcPts val="0"/>
              </a:spcBef>
            </a:pPr>
            <a:endParaRPr lang="en-US" dirty="0" smtClean="0"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4667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25285"/>
            <a:ext cx="9144000" cy="6096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accent3"/>
                </a:solidFill>
              </a:rPr>
              <a:t>Conceptual Approval Permits for </a:t>
            </a:r>
            <a:br>
              <a:rPr lang="en-US" b="1" dirty="0" smtClean="0">
                <a:solidFill>
                  <a:schemeClr val="accent3"/>
                </a:solidFill>
              </a:rPr>
            </a:br>
            <a:r>
              <a:rPr lang="en-US" b="1" dirty="0" smtClean="0">
                <a:solidFill>
                  <a:schemeClr val="accent3"/>
                </a:solidFill>
              </a:rPr>
              <a:t>Urban Infill or Redevelopment</a:t>
            </a:r>
            <a:endParaRPr lang="en-US" b="1" dirty="0">
              <a:solidFill>
                <a:schemeClr val="accent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0894" y="2233047"/>
            <a:ext cx="7160217" cy="4198749"/>
          </a:xfrm>
        </p:spPr>
        <p:txBody>
          <a:bodyPr>
            <a:normAutofit/>
          </a:bodyPr>
          <a:lstStyle/>
          <a:p>
            <a:r>
              <a:rPr lang="en-US" sz="2400" dirty="0" smtClean="0"/>
              <a:t>Required by 2013 Statute </a:t>
            </a:r>
          </a:p>
          <a:p>
            <a:endParaRPr lang="en-US" sz="2400" dirty="0" smtClean="0"/>
          </a:p>
          <a:p>
            <a:r>
              <a:rPr lang="en-US" sz="2400" dirty="0" smtClean="0"/>
              <a:t>Limited to County or Municipality</a:t>
            </a:r>
          </a:p>
          <a:p>
            <a:endParaRPr lang="en-US" sz="2400" dirty="0" smtClean="0"/>
          </a:p>
          <a:p>
            <a:r>
              <a:rPr lang="en-US" sz="2400" dirty="0" smtClean="0"/>
              <a:t>Urban Infill and Redevelopment Areas or Community Redevelopment Areas created under Chapter 163, FS</a:t>
            </a:r>
          </a:p>
          <a:p>
            <a:endParaRPr lang="en-US" sz="2400" dirty="0" smtClean="0"/>
          </a:p>
          <a:p>
            <a:r>
              <a:rPr lang="en-US" sz="2400" dirty="0" smtClean="0"/>
              <a:t>Subsequent projects that are consistent may qualify for new GP</a:t>
            </a:r>
          </a:p>
          <a:p>
            <a:pPr>
              <a:buNone/>
            </a:pPr>
            <a:endParaRPr lang="en-US" sz="2400" dirty="0" smtClean="0"/>
          </a:p>
          <a:p>
            <a:pPr marL="274320" lvl="1">
              <a:spcBef>
                <a:spcPts val="0"/>
              </a:spcBef>
            </a:pPr>
            <a:endParaRPr lang="en-US" dirty="0" smtClean="0"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4667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04254"/>
            <a:ext cx="9144000" cy="6096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accent3"/>
                </a:solidFill>
              </a:rPr>
              <a:t>Conceptual Approval Permits for </a:t>
            </a:r>
            <a:br>
              <a:rPr lang="en-US" b="1" dirty="0" smtClean="0">
                <a:solidFill>
                  <a:schemeClr val="accent3"/>
                </a:solidFill>
              </a:rPr>
            </a:br>
            <a:r>
              <a:rPr lang="en-US" b="1" dirty="0" smtClean="0">
                <a:solidFill>
                  <a:schemeClr val="accent3"/>
                </a:solidFill>
              </a:rPr>
              <a:t>Urban Infill or Redevelopment</a:t>
            </a:r>
            <a:endParaRPr lang="en-US" b="1" dirty="0">
              <a:solidFill>
                <a:schemeClr val="accent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9933" y="2481020"/>
            <a:ext cx="7981627" cy="3392837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Stormwater</a:t>
            </a:r>
            <a:r>
              <a:rPr lang="en-US" sz="2400" dirty="0" smtClean="0"/>
              <a:t> Master Plan Must:</a:t>
            </a:r>
          </a:p>
          <a:p>
            <a:endParaRPr lang="en-US" sz="2400" dirty="0" smtClean="0"/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Identify total contributing basin and sub-basins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Identify receiving waters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Include pre-development annual pollutant loading</a:t>
            </a:r>
          </a:p>
          <a:p>
            <a:pPr>
              <a:buNone/>
            </a:pPr>
            <a:endParaRPr lang="en-US" sz="2400" dirty="0" smtClean="0"/>
          </a:p>
          <a:p>
            <a:pPr marL="274320" lvl="1">
              <a:spcBef>
                <a:spcPts val="0"/>
              </a:spcBef>
              <a:buNone/>
            </a:pPr>
            <a:endParaRPr lang="en-US" dirty="0" smtClean="0"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4667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39305"/>
            <a:ext cx="9144000" cy="6096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accent3"/>
                </a:solidFill>
              </a:rPr>
              <a:t>Conceptual Approval Permits for </a:t>
            </a:r>
            <a:br>
              <a:rPr lang="en-US" b="1" dirty="0" smtClean="0">
                <a:solidFill>
                  <a:schemeClr val="accent3"/>
                </a:solidFill>
              </a:rPr>
            </a:br>
            <a:r>
              <a:rPr lang="en-US" b="1" dirty="0" smtClean="0">
                <a:solidFill>
                  <a:schemeClr val="accent3"/>
                </a:solidFill>
              </a:rPr>
              <a:t>Urban Infill or Redevelopment</a:t>
            </a:r>
            <a:endParaRPr lang="en-US" b="1" dirty="0">
              <a:solidFill>
                <a:schemeClr val="accent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752600"/>
            <a:ext cx="7981627" cy="5105400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Application Must :</a:t>
            </a:r>
          </a:p>
          <a:p>
            <a:endParaRPr lang="en-US" sz="2400" dirty="0" smtClean="0"/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Demonstrate net-improvement 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Document rate and volume of discharges – existing as of date of permit issuance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Demonstrate perpetual operation and maintenance of </a:t>
            </a:r>
            <a:r>
              <a:rPr lang="en-US" sz="2400" dirty="0" err="1" smtClean="0"/>
              <a:t>stormwater</a:t>
            </a:r>
            <a:r>
              <a:rPr lang="en-US" sz="2400" dirty="0" smtClean="0"/>
              <a:t> management systems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Estimate extent of impacts to wetlands and other surface waters, and required mitigation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Estimate max impervious surface and provide details of </a:t>
            </a:r>
            <a:r>
              <a:rPr lang="en-US" sz="2400" dirty="0" err="1" smtClean="0"/>
              <a:t>stormwater</a:t>
            </a:r>
            <a:r>
              <a:rPr lang="en-US" sz="2400" dirty="0" smtClean="0"/>
              <a:t> treatment 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Identify activities in </a:t>
            </a:r>
            <a:r>
              <a:rPr lang="en-US" sz="2400" dirty="0" err="1" smtClean="0"/>
              <a:t>SSL’s</a:t>
            </a:r>
            <a:endParaRPr lang="en-US" sz="2400" dirty="0" smtClean="0"/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Provide a time table for redevelopment and requested permit duration </a:t>
            </a:r>
          </a:p>
          <a:p>
            <a:pPr>
              <a:buFont typeface="Wingdings" pitchFamily="2" charset="2"/>
              <a:buChar char="ü"/>
            </a:pPr>
            <a:endParaRPr lang="en-US" sz="2400" dirty="0" smtClean="0"/>
          </a:p>
          <a:p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 marL="274320" lvl="1">
              <a:spcBef>
                <a:spcPts val="0"/>
              </a:spcBef>
            </a:pPr>
            <a:endParaRPr lang="en-US" dirty="0" smtClean="0"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4667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39305"/>
            <a:ext cx="9144000" cy="6096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accent3"/>
                </a:solidFill>
              </a:rPr>
              <a:t>Conceptual Approval Permits for </a:t>
            </a:r>
            <a:br>
              <a:rPr lang="en-US" b="1" dirty="0" smtClean="0">
                <a:solidFill>
                  <a:schemeClr val="accent3"/>
                </a:solidFill>
              </a:rPr>
            </a:br>
            <a:r>
              <a:rPr lang="en-US" b="1" dirty="0" smtClean="0">
                <a:solidFill>
                  <a:schemeClr val="accent3"/>
                </a:solidFill>
              </a:rPr>
              <a:t>Urban Infill or Redevelopment</a:t>
            </a:r>
            <a:endParaRPr lang="en-US" b="1" dirty="0">
              <a:solidFill>
                <a:schemeClr val="accent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34" y="1752600"/>
            <a:ext cx="7981627" cy="5105400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Conceptual Approval Permit will:</a:t>
            </a:r>
          </a:p>
          <a:p>
            <a:endParaRPr lang="en-US" sz="2400" dirty="0" smtClean="0"/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Provide ledger of target pollutant load for each basin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Provide annual pollutant load (mass per area) for each land use category and pollutant removal efficiency of </a:t>
            </a:r>
            <a:r>
              <a:rPr lang="en-US" sz="2400" dirty="0" err="1" smtClean="0"/>
              <a:t>BMP’s</a:t>
            </a:r>
            <a:r>
              <a:rPr lang="en-US" sz="2400" dirty="0" smtClean="0"/>
              <a:t>.   Construction permits will result in ledger debits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Allow rate and volume of discharges up to maximum allowable quantities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Include permit duration up to 20 years, with a possible 10 year extension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/>
              <a:t>Future construction permits – General Permit </a:t>
            </a:r>
          </a:p>
          <a:p>
            <a:pPr>
              <a:buNone/>
            </a:pPr>
            <a:r>
              <a:rPr lang="en-US" sz="2400" dirty="0" smtClean="0"/>
              <a:t>	62-330.450</a:t>
            </a:r>
          </a:p>
          <a:p>
            <a:pPr>
              <a:buNone/>
            </a:pPr>
            <a:endParaRPr lang="en-US" sz="2400" dirty="0" smtClean="0"/>
          </a:p>
          <a:p>
            <a:pPr>
              <a:buFont typeface="Wingdings" pitchFamily="2" charset="2"/>
              <a:buChar char="ü"/>
            </a:pPr>
            <a:endParaRPr lang="en-US" sz="2400" dirty="0" smtClean="0"/>
          </a:p>
          <a:p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 marL="274320" lvl="1">
              <a:spcBef>
                <a:spcPts val="0"/>
              </a:spcBef>
            </a:pPr>
            <a:endParaRPr lang="en-US" dirty="0" smtClean="0"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4667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>
          <a:xfrm>
            <a:off x="455909" y="650929"/>
            <a:ext cx="8229600" cy="990600"/>
          </a:xfrm>
        </p:spPr>
        <p:txBody>
          <a:bodyPr lIns="88887" tIns="50793" rIns="88887" bIns="50793" anchor="b">
            <a:normAutofit fontScale="90000"/>
          </a:bodyPr>
          <a:lstStyle/>
          <a:p>
            <a:pPr defTabSz="914051"/>
            <a:r>
              <a:rPr lang="en-US" sz="28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  <a:sym typeface="Helvetica" charset="0"/>
              </a:rPr>
              <a:t>General Permit for Urban Infill and Redevelopment (w/Conceptual Approval Permit)</a:t>
            </a:r>
            <a:br>
              <a:rPr lang="en-US" sz="28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  <a:sym typeface="Helvetica" charset="0"/>
              </a:rPr>
            </a:br>
            <a:r>
              <a:rPr lang="en-US" sz="2800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  <a:sym typeface="Helvetica" charset="0"/>
              </a:rPr>
              <a:t>62-330.450</a:t>
            </a:r>
            <a:endParaRPr lang="en-US" sz="28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6462" y="1137298"/>
            <a:ext cx="849307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en-US" sz="2400" dirty="0" smtClean="0">
              <a:solidFill>
                <a:schemeClr val="bg1"/>
              </a:solidFill>
              <a:latin typeface="Rockwell" pitchFamily="18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200" dirty="0" smtClean="0">
                <a:solidFill>
                  <a:schemeClr val="bg1"/>
                </a:solidFill>
                <a:latin typeface="Rockwell" pitchFamily="18" charset="0"/>
              </a:rPr>
              <a:t>Activities must be within a Chapter 163 designated area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200" dirty="0" smtClean="0">
                <a:solidFill>
                  <a:schemeClr val="bg1"/>
                </a:solidFill>
                <a:latin typeface="Rockwell" pitchFamily="18" charset="0"/>
              </a:rPr>
              <a:t>Must include signed/sealed plans and calculations demonstrating net reduction of pollutants as well as documentation of acceptance by the O&amp;M entity;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200" dirty="0" smtClean="0">
                <a:solidFill>
                  <a:schemeClr val="bg1"/>
                </a:solidFill>
                <a:latin typeface="Rockwell" pitchFamily="18" charset="0"/>
              </a:rPr>
              <a:t>Agency has 30 days to verify;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200" dirty="0" smtClean="0">
                <a:solidFill>
                  <a:schemeClr val="bg1"/>
                </a:solidFill>
                <a:latin typeface="Rockwell" pitchFamily="18" charset="0"/>
              </a:rPr>
              <a:t>Work must comply with CAP;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200" dirty="0" smtClean="0">
                <a:solidFill>
                  <a:schemeClr val="bg1"/>
                </a:solidFill>
                <a:latin typeface="Rockwell" pitchFamily="18" charset="0"/>
              </a:rPr>
              <a:t>Agency must calculate pollution removal “credits” deducted from CAP ledger;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200" dirty="0" smtClean="0">
                <a:solidFill>
                  <a:schemeClr val="bg1"/>
                </a:solidFill>
                <a:latin typeface="Rockwell" pitchFamily="18" charset="0"/>
              </a:rPr>
              <a:t>Registered professional must submit as-built certification within 30 days of construction completion;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200" dirty="0" smtClean="0">
                <a:solidFill>
                  <a:schemeClr val="bg1"/>
                </a:solidFill>
                <a:latin typeface="Rockwell" pitchFamily="18" charset="0"/>
              </a:rPr>
              <a:t>Construction authorized under GP for 5 years, </a:t>
            </a:r>
            <a:r>
              <a:rPr lang="en-US" sz="2200" dirty="0" err="1" smtClean="0">
                <a:solidFill>
                  <a:schemeClr val="bg1"/>
                </a:solidFill>
                <a:latin typeface="Rockwell" pitchFamily="18" charset="0"/>
              </a:rPr>
              <a:t>O&amp;M</a:t>
            </a:r>
            <a:r>
              <a:rPr lang="en-US" sz="2200" dirty="0" smtClean="0">
                <a:solidFill>
                  <a:schemeClr val="bg1"/>
                </a:solidFill>
                <a:latin typeface="Rockwell" pitchFamily="18" charset="0"/>
              </a:rPr>
              <a:t> in perpetuity.</a:t>
            </a:r>
          </a:p>
        </p:txBody>
      </p:sp>
    </p:spTree>
    <p:extLst>
      <p:ext uri="{BB962C8B-B14F-4D97-AF65-F5344CB8AC3E}">
        <p14:creationId xmlns="" xmlns:p14="http://schemas.microsoft.com/office/powerpoint/2010/main" val="23494211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3497" y="1725733"/>
            <a:ext cx="875452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/>
              <a:t>City of Plant City </a:t>
            </a:r>
          </a:p>
          <a:p>
            <a:pPr algn="ctr"/>
            <a:r>
              <a:rPr lang="en-US" sz="3200" dirty="0" smtClean="0"/>
              <a:t>Midtown </a:t>
            </a:r>
            <a:r>
              <a:rPr lang="en-US" sz="3200" dirty="0" err="1" smtClean="0"/>
              <a:t>Stormwater</a:t>
            </a:r>
            <a:r>
              <a:rPr lang="en-US" sz="3200" dirty="0" smtClean="0"/>
              <a:t> Master Plan</a:t>
            </a:r>
          </a:p>
          <a:p>
            <a:pPr algn="ctr"/>
            <a:r>
              <a:rPr lang="en-US" sz="3200" dirty="0" smtClean="0"/>
              <a:t>Conceptual </a:t>
            </a:r>
            <a:r>
              <a:rPr lang="en-US" sz="3200" dirty="0"/>
              <a:t>Permit No. </a:t>
            </a:r>
            <a:r>
              <a:rPr lang="en-US" sz="3200" dirty="0" smtClean="0"/>
              <a:t>49020053.002</a:t>
            </a:r>
          </a:p>
          <a:p>
            <a:pPr algn="ctr"/>
            <a:endParaRPr lang="en-US" sz="3200" dirty="0" smtClean="0"/>
          </a:p>
          <a:p>
            <a:pPr algn="ctr"/>
            <a:r>
              <a:rPr lang="en-US" sz="3200" dirty="0" smtClean="0"/>
              <a:t>Hillsborough County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215301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018CE8C1BF8CA4AB3D98FAE4C4479B8" ma:contentTypeVersion="1" ma:contentTypeDescription="Create a new document." ma:contentTypeScope="" ma:versionID="ad8958d0536cc6d0d487aff3f6f04739">
  <xsd:schema xmlns:xsd="http://www.w3.org/2001/XMLSchema" xmlns:xs="http://www.w3.org/2001/XMLSchema" xmlns:p="http://schemas.microsoft.com/office/2006/metadata/properties" xmlns:ns3="9ae73c25-c473-4bf4-813b-136130fc078e" targetNamespace="http://schemas.microsoft.com/office/2006/metadata/properties" ma:root="true" ma:fieldsID="dd5cda04e052c23ea7e5c4b9ee2e3fbe" ns3:_="">
    <xsd:import namespace="9ae73c25-c473-4bf4-813b-136130fc078e"/>
    <xsd:element name="properties">
      <xsd:complexType>
        <xsd:sequence>
          <xsd:element name="documentManagement">
            <xsd:complexType>
              <xsd:all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e73c25-c473-4bf4-813b-136130fc078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DA0F558-F3E1-46E6-9AF0-F107478F6413}"/>
</file>

<file path=customXml/itemProps2.xml><?xml version="1.0" encoding="utf-8"?>
<ds:datastoreItem xmlns:ds="http://schemas.openxmlformats.org/officeDocument/2006/customXml" ds:itemID="{A1DD3D9F-1D45-424C-9DDA-1F7BCD89720E}"/>
</file>

<file path=customXml/itemProps3.xml><?xml version="1.0" encoding="utf-8"?>
<ds:datastoreItem xmlns:ds="http://schemas.openxmlformats.org/officeDocument/2006/customXml" ds:itemID="{552EA709-62DE-441D-B612-C172B1F0CC50}"/>
</file>

<file path=docProps/app.xml><?xml version="1.0" encoding="utf-8"?>
<Properties xmlns="http://schemas.openxmlformats.org/officeDocument/2006/extended-properties" xmlns:vt="http://schemas.openxmlformats.org/officeDocument/2006/docPropsVTypes">
  <TotalTime>3810</TotalTime>
  <Words>800</Words>
  <Application>Microsoft Office PowerPoint</Application>
  <PresentationFormat>On-screen Show (4:3)</PresentationFormat>
  <Paragraphs>128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New Concepts in Conceptual Permitting  Sovereign Lands and  Environmental Resources  Conference (SLERCon)     </vt:lpstr>
      <vt:lpstr>SWERP Conceptuals </vt:lpstr>
      <vt:lpstr>Other Conceptual Approval Permits</vt:lpstr>
      <vt:lpstr>Conceptual Approval Permits for  Urban Infill or Redevelopment</vt:lpstr>
      <vt:lpstr>Conceptual Approval Permits for  Urban Infill or Redevelopment</vt:lpstr>
      <vt:lpstr>Conceptual Approval Permits for  Urban Infill or Redevelopment</vt:lpstr>
      <vt:lpstr>Conceptual Approval Permits for  Urban Infill or Redevelopment</vt:lpstr>
      <vt:lpstr>General Permit for Urban Infill and Redevelopment (w/Conceptual Approval Permit) 62-330.450</vt:lpstr>
      <vt:lpstr>Slide 9</vt:lpstr>
      <vt:lpstr>Slide 10</vt:lpstr>
      <vt:lpstr>Slide 11</vt:lpstr>
      <vt:lpstr>City of Plant City – ERP Conceptual Permit Key Components</vt:lpstr>
      <vt:lpstr>City of Plant City – ERP Conceptual Permit Key Components</vt:lpstr>
      <vt:lpstr>Pre application Meeting – May 2014</vt:lpstr>
      <vt:lpstr>City of Plant City – Proposed Conceptual Changes</vt:lpstr>
      <vt:lpstr>Slide 16</vt:lpstr>
      <vt:lpstr>Slide 17</vt:lpstr>
      <vt:lpstr>Murdock Village Permit Highlights</vt:lpstr>
      <vt:lpstr>Slide 19</vt:lpstr>
      <vt:lpstr>Slide 20</vt:lpstr>
      <vt:lpstr>Slide 21</vt:lpstr>
      <vt:lpstr>Murdock Village Permit Highlights</vt:lpstr>
      <vt:lpstr>Slide 23</vt:lpstr>
      <vt:lpstr>Slide 24</vt:lpstr>
      <vt:lpstr>Conceptual Approval Permits for  Urban Infill or Redevelopment</vt:lpstr>
      <vt:lpstr>Slide 26</vt:lpstr>
    </vt:vector>
  </TitlesOfParts>
  <Company>SWFWMD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drusk</dc:creator>
  <cp:lastModifiedBy>mhopkins</cp:lastModifiedBy>
  <cp:revision>162</cp:revision>
  <dcterms:created xsi:type="dcterms:W3CDTF">2012-08-10T17:27:07Z</dcterms:created>
  <dcterms:modified xsi:type="dcterms:W3CDTF">2014-06-09T13:48:11Z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0x0101003018CE8C1BF8CA4AB3D98FAE4C4479B8</vt:lpwstr>
  </property>
  <property fmtid="{D5CDD505-2E9C-101B-9397-08002B2CF9AE}" pid="3" name="IsMyDocuments">
    <vt:bool>true</vt:bool>
  </property>
</Properties>
</file>